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1094" r:id="rId3"/>
    <p:sldId id="1076" r:id="rId4"/>
    <p:sldId id="1110" r:id="rId5"/>
    <p:sldId id="1113" r:id="rId6"/>
    <p:sldId id="1111" r:id="rId7"/>
    <p:sldId id="1112" r:id="rId8"/>
    <p:sldId id="1105" r:id="rId9"/>
    <p:sldId id="315" r:id="rId10"/>
    <p:sldId id="1114" r:id="rId11"/>
    <p:sldId id="1115" r:id="rId12"/>
    <p:sldId id="1116" r:id="rId13"/>
    <p:sldId id="1118" r:id="rId14"/>
    <p:sldId id="1117" r:id="rId15"/>
    <p:sldId id="1102" r:id="rId16"/>
    <p:sldId id="1103" r:id="rId17"/>
    <p:sldId id="1104" r:id="rId18"/>
    <p:sldId id="31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B93"/>
    <a:srgbClr val="960000"/>
    <a:srgbClr val="5480A8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7" autoAdjust="0"/>
    <p:restoredTop sz="97687" autoAdjust="0"/>
  </p:normalViewPr>
  <p:slideViewPr>
    <p:cSldViewPr snapToGrid="0">
      <p:cViewPr varScale="1">
        <p:scale>
          <a:sx n="155" d="100"/>
          <a:sy n="155" d="100"/>
        </p:scale>
        <p:origin x="402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«1С:Образование», имеющая все необходимые сертификаты от регуляторов.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Фирма «1С» имеет опыт сотрудничества с </a:t>
            </a:r>
            <a:r>
              <a:rPr lang="ru-RU" dirty="0" err="1"/>
              <a:t>Минобрнауки</a:t>
            </a:r>
            <a:r>
              <a:rPr lang="ru-RU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Всего реализовано более 5 млн. копий компьютерных образовательных программ «1С». Разработки «1С» отмечены Премиями Правительства России в области науки и техники и в области образования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2FE06B-D5DD-4717-A458-9992D992102C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gif"/><Relationship Id="rId4" Type="http://schemas.openxmlformats.org/officeDocument/2006/relationships/hyperlink" Target="https://vk.com/obrazovanie1c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34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Edu_discussion" TargetMode="External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Relationship Id="rId9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2216928"/>
            <a:ext cx="9551350" cy="242414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V </a:t>
            </a:r>
            <a:r>
              <a:rPr lang="ru-RU" sz="4400" b="1" dirty="0">
                <a:solidFill>
                  <a:srgbClr val="C00000"/>
                </a:solidFill>
                <a:latin typeface="+mn-lt"/>
              </a:rPr>
              <a:t>«Методический акселератор» фирмы «1С»</a:t>
            </a:r>
            <a:br>
              <a:rPr lang="ru-RU" sz="4400" b="1" dirty="0">
                <a:solidFill>
                  <a:srgbClr val="C00000"/>
                </a:solidFill>
                <a:latin typeface="+mn-lt"/>
              </a:rPr>
            </a:br>
            <a:br>
              <a:rPr lang="ru-RU" sz="4400" b="1" dirty="0">
                <a:solidFill>
                  <a:srgbClr val="C00000"/>
                </a:solidFill>
                <a:latin typeface="+mn-lt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763" y="52542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Отдел образовательных программ фирмы «1С»</a:t>
            </a:r>
          </a:p>
          <a:p>
            <a:r>
              <a:rPr lang="ru-RU" b="1" dirty="0">
                <a:solidFill>
                  <a:srgbClr val="C00000"/>
                </a:solidFill>
              </a:rPr>
              <a:t>Ноябрь-декабрь 2024 г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Урок русского языка в 8 классе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Тема урока: «Однородные члены предложения»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0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Учебные материалы по русскому языку</a:t>
            </a:r>
            <a:br>
              <a:rPr lang="ru-RU" dirty="0"/>
            </a:br>
            <a:r>
              <a:rPr lang="ru-RU" dirty="0"/>
              <a:t>в составе библиотеки «1С:Образование»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84233" y="1489005"/>
            <a:ext cx="5350565" cy="4824413"/>
          </a:xfrm>
        </p:spPr>
        <p:txBody>
          <a:bodyPr/>
          <a:lstStyle/>
          <a:p>
            <a:r>
              <a:rPr lang="ru-RU" dirty="0"/>
              <a:t>Более 2000 интерактивных мультимедийных объектов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5830"/>
            <a:ext cx="2923575" cy="291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39" y="1167475"/>
            <a:ext cx="4861939" cy="245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30" y="5100939"/>
            <a:ext cx="2010811" cy="16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41" y="3650668"/>
            <a:ext cx="5983075" cy="304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77" y="2326521"/>
            <a:ext cx="3455502" cy="277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83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 уроке «Однородные члены предложения»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9" y="1035265"/>
            <a:ext cx="3583181" cy="253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" y="3865171"/>
            <a:ext cx="4654022" cy="275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10" y="914839"/>
            <a:ext cx="4306763" cy="321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85" y="4227041"/>
            <a:ext cx="6685390" cy="230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63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для подготовки к ОГЭ и ЕГЭ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4" y="1186981"/>
            <a:ext cx="4370070" cy="514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11" y="925755"/>
            <a:ext cx="7343978" cy="311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68" y="4090249"/>
            <a:ext cx="4796666" cy="223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914" y="3611606"/>
            <a:ext cx="3051923" cy="309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99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324678"/>
            <a:ext cx="10066746" cy="93821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технологической карты урока в Конструкторе: преимущества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5" y="1463740"/>
            <a:ext cx="59721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5" y="3864040"/>
            <a:ext cx="6174940" cy="284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76" y="881077"/>
            <a:ext cx="34385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44" y="2756319"/>
            <a:ext cx="4594064" cy="19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75" y="4699382"/>
            <a:ext cx="5464921" cy="20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803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9410700" cy="1081087"/>
          </a:xfrm>
        </p:spPr>
        <p:txBody>
          <a:bodyPr>
            <a:normAutofit fontScale="90000"/>
          </a:bodyPr>
          <a:lstStyle/>
          <a:p>
            <a:r>
              <a:rPr lang="ru-RU" kern="1200" dirty="0"/>
              <a:t>Актуальная информация о системе «1С:Образование» – в  видеоматериалах на сайте!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9BDBF-614F-A69E-6D32-AB09B0D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686683"/>
            <a:ext cx="4753459" cy="45561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1384F-6311-00A2-50C2-77094CFB28C7}"/>
              </a:ext>
            </a:extLst>
          </p:cNvPr>
          <p:cNvSpPr txBox="1"/>
          <p:nvPr/>
        </p:nvSpPr>
        <p:spPr>
          <a:xfrm>
            <a:off x="6540333" y="3441560"/>
            <a:ext cx="5333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3"/>
              </a:rPr>
              <a:t>https://obrazovanie.1c.ru/events/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40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332656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kern="1200" dirty="0"/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16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1620" y="22510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4000" kern="1200" dirty="0"/>
              <a:t>Новая механика получения сертификатов</a:t>
            </a:r>
            <a:br>
              <a:rPr lang="ru-RU" altLang="ru-RU" sz="4000" kern="1200" dirty="0"/>
            </a:br>
            <a:r>
              <a:rPr lang="ru-RU" altLang="ru-RU" sz="4000" kern="1200" dirty="0"/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17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 dirty="0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 dirty="0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 dirty="0">
                <a:solidFill>
                  <a:srgbClr val="000000"/>
                </a:solidFill>
              </a:rPr>
              <a:t> в сообществе во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63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709063"/>
            <a:ext cx="7987030" cy="130858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Телеграм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https://t.me/Edu_discussion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32F56-8E64-CED7-4859-131247A2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519464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629D9-70E7-89BD-B1D4-BEA04579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Что такое «Методический акселератор»?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19BB6-630F-F0FC-AD74-F613B384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19" y="1412840"/>
            <a:ext cx="6019419" cy="482441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озможность для учителей школ и преподавателей колледжей: </a:t>
            </a:r>
          </a:p>
          <a:p>
            <a:pPr lvl="1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больше о программных продуктов 1С для организации учебного процесса</a:t>
            </a:r>
          </a:p>
          <a:p>
            <a:pPr lvl="1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обогатить свой профессиональный опыт</a:t>
            </a:r>
          </a:p>
          <a:p>
            <a:pPr lvl="1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получить бесплатную консультацию методистов фирмы 1С. </a:t>
            </a:r>
          </a:p>
          <a:p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ходе Акселератора участники смогут узнать, как можно сделать учебное занятие ярким, интересным и эффективным, если использовать цифровые учебные материалы и облачную систему «1С:Образование»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 активным участником Акселератора может любой желающий учитель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99A65-7CD9-D082-F140-85C65031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16" y="1438275"/>
            <a:ext cx="6013884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68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Облачная 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434" y="1287021"/>
            <a:ext cx="5805584" cy="4824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/>
              <a:t>в рекомендованный </a:t>
            </a:r>
            <a:r>
              <a:rPr lang="ru-RU" sz="2400" dirty="0" err="1"/>
              <a:t>Минцифры</a:t>
            </a:r>
            <a:r>
              <a:rPr lang="ru-RU" sz="2400" dirty="0"/>
              <a:t> РФ перечень российских аналогов </a:t>
            </a:r>
            <a:r>
              <a:rPr lang="ru-RU" sz="2400" dirty="0" err="1"/>
              <a:t>интернет-ресурсов</a:t>
            </a:r>
            <a:r>
              <a:rPr lang="ru-RU" sz="2400" dirty="0"/>
              <a:t> и сервисов иностранных IT-компаний в категории «Образовательные ресурсы» </a:t>
            </a:r>
            <a:r>
              <a:rPr lang="en-US" sz="2400" dirty="0">
                <a:hlinkClick r:id="rId5"/>
              </a:rPr>
              <a:t>https://tass.ru/ekonomika/14319953</a:t>
            </a:r>
            <a:r>
              <a:rPr lang="ru-RU" sz="2400" dirty="0"/>
              <a:t> </a:t>
            </a:r>
            <a:r>
              <a:rPr lang="en-US" sz="2400" dirty="0">
                <a:hlinkClick r:id="rId6"/>
              </a:rPr>
              <a:t>https://t.me/rian_ru/157807</a:t>
            </a:r>
            <a:r>
              <a:rPr lang="ru-RU" sz="2400" dirty="0"/>
              <a:t> 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20" y="1526239"/>
            <a:ext cx="5334875" cy="43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4"/>
          <p:cNvSpPr>
            <a:spLocks noGrp="1" noChangeArrowheads="1"/>
          </p:cNvSpPr>
          <p:nvPr>
            <p:ph type="title"/>
          </p:nvPr>
        </p:nvSpPr>
        <p:spPr>
          <a:xfrm>
            <a:off x="1520411" y="102152"/>
            <a:ext cx="9580563" cy="1325563"/>
          </a:xfrm>
        </p:spPr>
        <p:txBody>
          <a:bodyPr>
            <a:normAutofit/>
          </a:bodyPr>
          <a:lstStyle/>
          <a:p>
            <a:r>
              <a:rPr lang="ru-RU" altLang="ru-RU" sz="4000" dirty="0"/>
              <a:t>Основные возможности для обучения </a:t>
            </a:r>
            <a:br>
              <a:rPr lang="ru-RU" altLang="ru-RU" sz="4000" dirty="0"/>
            </a:br>
            <a:r>
              <a:rPr lang="ru-RU" altLang="ru-RU" sz="4000" dirty="0"/>
              <a:t>в цифровой образовательной среде</a:t>
            </a:r>
          </a:p>
        </p:txBody>
      </p:sp>
      <p:sp>
        <p:nvSpPr>
          <p:cNvPr id="37891" name="Текст 5"/>
          <p:cNvSpPr>
            <a:spLocks noGrp="1" noChangeArrowheads="1"/>
          </p:cNvSpPr>
          <p:nvPr>
            <p:ph type="body" idx="1"/>
          </p:nvPr>
        </p:nvSpPr>
        <p:spPr>
          <a:xfrm>
            <a:off x="2063750" y="1060656"/>
            <a:ext cx="3905250" cy="82391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6088" y="2403266"/>
            <a:ext cx="5362575" cy="13668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Инструменты для подготовки цифровых материалов к уроку</a:t>
            </a:r>
          </a:p>
          <a:p>
            <a:pPr>
              <a:defRPr/>
            </a:pP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37893" name="Текст 7"/>
          <p:cNvSpPr>
            <a:spLocks noGrp="1" noChangeArrowheads="1"/>
          </p:cNvSpPr>
          <p:nvPr>
            <p:ph type="body" sz="quarter" idx="3"/>
          </p:nvPr>
        </p:nvSpPr>
        <p:spPr>
          <a:xfrm>
            <a:off x="7824788" y="1028354"/>
            <a:ext cx="4121150" cy="82391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538" y="2376278"/>
            <a:ext cx="5364162" cy="1368425"/>
          </a:xfrm>
          <a:solidFill>
            <a:srgbClr val="ECA946">
              <a:alpha val="50000"/>
            </a:srgb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Учебные курс по продуктам и технологиям 1С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Инструменты для создания учебных курсов по </a:t>
            </a:r>
            <a:r>
              <a:rPr lang="ru-RU" dirty="0" err="1">
                <a:latin typeface="Futura PT Demi" panose="020B0604020202020204" pitchFamily="34" charset="-52"/>
              </a:rPr>
              <a:t>профдисциплинам</a:t>
            </a:r>
            <a:endParaRPr lang="ru-RU" dirty="0">
              <a:latin typeface="Futura PT Demi" panose="020B0604020202020204" pitchFamily="34" charset="-52"/>
            </a:endParaRPr>
          </a:p>
          <a:p>
            <a:pPr>
              <a:defRPr/>
            </a:pP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37895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E130BB2-85F5-4A2D-8BF4-82B70195DF34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6088" y="3828841"/>
            <a:ext cx="11376025" cy="1403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Детальное информирование педагога о процессе выполнения задания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9738" y="6062453"/>
            <a:ext cx="11376025" cy="757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2438" y="5343316"/>
            <a:ext cx="5656262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Оценка уровня достижения планируемых результатов обучения в соответствии с ФГОС 2022</a:t>
            </a: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37899" name="Прямоугольник 12"/>
          <p:cNvSpPr>
            <a:spLocks noChangeArrowheads="1"/>
          </p:cNvSpPr>
          <p:nvPr/>
        </p:nvSpPr>
        <p:spPr bwMode="auto">
          <a:xfrm>
            <a:off x="6451600" y="5343316"/>
            <a:ext cx="5364163" cy="646112"/>
          </a:xfrm>
          <a:prstGeom prst="rect">
            <a:avLst/>
          </a:prstGeom>
          <a:solidFill>
            <a:srgbClr val="ECA94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ru-RU" altLang="ru-RU" sz="180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6088" y="1931778"/>
            <a:ext cx="11376025" cy="403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197446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DD3E9-3B20-8633-E953-81EA612D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397752"/>
            <a:ext cx="9410700" cy="1081087"/>
          </a:xfrm>
        </p:spPr>
        <p:txBody>
          <a:bodyPr>
            <a:noAutofit/>
          </a:bodyPr>
          <a:lstStyle/>
          <a:p>
            <a:r>
              <a:rPr lang="ru-RU" sz="4000" dirty="0"/>
              <a:t>Сценарии организации учебного процесса </a:t>
            </a:r>
            <a:br>
              <a:rPr lang="ru-RU" sz="4000" dirty="0"/>
            </a:br>
            <a:r>
              <a:rPr lang="ru-RU" sz="4000" dirty="0"/>
              <a:t>в системе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10F29-7D01-D95E-6831-BAF8F67C5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78" y="2210511"/>
            <a:ext cx="6085202" cy="316865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Поддержка очного учебного процесса цифровыми учебными материалами</a:t>
            </a:r>
          </a:p>
          <a:p>
            <a:r>
              <a:rPr lang="ru-RU" dirty="0"/>
              <a:t>Включение элементов электронного обучения в очный учебный процесс</a:t>
            </a:r>
          </a:p>
          <a:p>
            <a:r>
              <a:rPr lang="ru-RU" dirty="0"/>
              <a:t>Применение технологий смешанного обучения</a:t>
            </a:r>
          </a:p>
          <a:p>
            <a:r>
              <a:rPr lang="ru-RU" dirty="0"/>
              <a:t>Полностью дистанционный учебный процесс </a:t>
            </a:r>
            <a:br>
              <a:rPr lang="ru-RU" dirty="0"/>
            </a:br>
            <a:r>
              <a:rPr lang="ru-RU" dirty="0"/>
              <a:t>с онлайн-занятиями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E67A76-3F1E-7F79-65D2-2406AE0B8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338" y="4019191"/>
            <a:ext cx="3115391" cy="28388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979FC-7F2C-61E8-C902-6086D842D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317" y="1883594"/>
            <a:ext cx="2872292" cy="28078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719B77-7556-47BB-4C1F-D4A41D239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0" y="3874712"/>
            <a:ext cx="335555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5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20863"/>
            <a:ext cx="471963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22742A9-CEE2-4A04-B380-8884C04FDA7A}" type="slidenum">
              <a:rPr lang="ru-RU" altLang="ru-RU" sz="1200">
                <a:solidFill>
                  <a:srgbClr val="898989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1408389" y="383968"/>
            <a:ext cx="10113686" cy="1081087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Состав цифровой Библиотеки «1С:Образование»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87988" y="2200275"/>
            <a:ext cx="6386512" cy="3570288"/>
          </a:xfrm>
        </p:spPr>
        <p:txBody>
          <a:bodyPr>
            <a:normAutofit fontScale="85000" lnSpcReduction="20000"/>
          </a:bodyPr>
          <a:lstStyle/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Математика, алгебра, геометрия, информатика</a:t>
            </a:r>
          </a:p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Русский язык</a:t>
            </a:r>
          </a:p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Физика</a:t>
            </a:r>
          </a:p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Химия, биология, география</a:t>
            </a:r>
          </a:p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История, экономика, обществознание</a:t>
            </a:r>
          </a:p>
          <a:p>
            <a:pPr marL="342900" lvl="1" indent="-342900"/>
            <a:r>
              <a:rPr lang="ru-RU" altLang="ru-RU" dirty="0">
                <a:latin typeface="Futura PT Demi" pitchFamily="34" charset="-52"/>
              </a:rPr>
              <a:t>Учебные курсы по программным продуктам и технологиям 1С (в версии библиотеки для СПО)</a:t>
            </a:r>
          </a:p>
          <a:p>
            <a:pPr marL="342900" lvl="1" indent="-342900"/>
            <a:endParaRPr lang="ru-RU" altLang="ru-RU" dirty="0">
              <a:latin typeface="Futura PT Demi" pitchFamily="34" charset="-52"/>
            </a:endParaRPr>
          </a:p>
          <a:p>
            <a:pPr marL="342900" lvl="1" indent="-342900"/>
            <a:endParaRPr lang="ru-RU" altLang="ru-RU" dirty="0">
              <a:latin typeface="Futura PT Demi" pitchFamily="34" charset="-52"/>
            </a:endParaRPr>
          </a:p>
          <a:p>
            <a:pPr marL="0" indent="0"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latin typeface="Futura PT Demi" pitchFamily="34" charset="-52"/>
              </a:rPr>
              <a:t>	</a:t>
            </a:r>
            <a:endParaRPr lang="ru-RU" altLang="ru-RU" sz="1800" b="1" dirty="0">
              <a:latin typeface="Futura PT Demi" pitchFamily="34" charset="-52"/>
            </a:endParaRPr>
          </a:p>
        </p:txBody>
      </p:sp>
      <p:sp>
        <p:nvSpPr>
          <p:cNvPr id="9222" name="Объект 4"/>
          <p:cNvSpPr txBox="1">
            <a:spLocks/>
          </p:cNvSpPr>
          <p:nvPr/>
        </p:nvSpPr>
        <p:spPr bwMode="auto">
          <a:xfrm>
            <a:off x="1581150" y="5770563"/>
            <a:ext cx="99409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>
                <a:solidFill>
                  <a:srgbClr val="C00000"/>
                </a:solidFill>
              </a:rPr>
              <a:t>Выпущены издательством "1С-Паблишинг", выпускающим пособия, допущенные к использованию в школах (приказ Минобрнауки РФ №699 от 09.06.16)</a:t>
            </a:r>
            <a:endParaRPr lang="en-US" alt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1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>
            <a:extLst>
              <a:ext uri="{FF2B5EF4-FFF2-40B4-BE49-F238E27FC236}">
                <a16:creationId xmlns:a16="http://schemas.microsoft.com/office/drawing/2014/main" id="{7B140FDE-4A82-683E-2137-7C8C21EBF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620688"/>
            <a:ext cx="972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000" b="1" dirty="0">
                <a:latin typeface="+mj-lt"/>
                <a:ea typeface="+mj-ea"/>
                <a:cs typeface="+mj-cs"/>
              </a:rPr>
              <a:t>«Конструктор урока» - новый инструмент педагога: возможности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681F43BE-D67F-2CB7-2BFF-03B642D4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766888"/>
            <a:ext cx="640873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Создание технологической карты урока любых форм и видов за 10 минут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Автоматический подбор целевых назначений </a:t>
            </a:r>
            <a:br>
              <a:rPr lang="ru-RU" altLang="ru-RU" dirty="0"/>
            </a:br>
            <a:r>
              <a:rPr lang="ru-RU" altLang="ru-RU" dirty="0"/>
              <a:t>и результатов урока в соответствии с ФОП  </a:t>
            </a:r>
            <a:br>
              <a:rPr lang="ru-RU" altLang="ru-RU" dirty="0"/>
            </a:br>
            <a:r>
              <a:rPr lang="ru-RU" altLang="ru-RU" dirty="0"/>
              <a:t>с возможностью дополнения и редактирования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Возможность подобрать все необходимые электронные ресурсы, как из библиотеки «1С:Образование», так и авторские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Хранение технологической карты в системе «1С:Образование» с возможностью редактирования и обмена с коллегами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Экспорт результатов в </a:t>
            </a:r>
            <a:r>
              <a:rPr lang="en-US" altLang="ru-RU" dirty="0"/>
              <a:t>PDF </a:t>
            </a:r>
            <a:r>
              <a:rPr lang="ru-RU" altLang="ru-RU" dirty="0"/>
              <a:t>и электронные таблицы</a:t>
            </a:r>
          </a:p>
        </p:txBody>
      </p:sp>
      <p:pic>
        <p:nvPicPr>
          <p:cNvPr id="9220" name="Рисунок 2">
            <a:extLst>
              <a:ext uri="{FF2B5EF4-FFF2-40B4-BE49-F238E27FC236}">
                <a16:creationId xmlns:a16="http://schemas.microsoft.com/office/drawing/2014/main" id="{278C1861-5115-1DC1-7ACA-16532B4D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01" y="2636912"/>
            <a:ext cx="5872999" cy="31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3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D30BC-C4C9-FE64-42F0-A72DA9B9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Проводим </a:t>
            </a:r>
            <a:r>
              <a:rPr lang="en-US" dirty="0"/>
              <a:t>V </a:t>
            </a:r>
            <a:r>
              <a:rPr lang="ru-RU" dirty="0"/>
              <a:t>Методический акселератор с ГБОУ Гимназией № 248 Санкт-Петербурга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2283FF-698B-2900-036B-C3C6A422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5192" y="5817703"/>
            <a:ext cx="10836965" cy="7303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Фирма «1С» и ГБОУ Гимназия № 248 Санкт-Петербурга – сотрудничество с 2006 года!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C6235B-970C-4067-9EA9-EA2934DEA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27" y="1417860"/>
            <a:ext cx="10066746" cy="40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6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D52AB-FBF8-4D78-BEED-97E7385E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Расписание «Методического акселератора – 2024»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A393B-E86F-4C0E-B8E1-E345718D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5194024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rgbClr val="C00000"/>
                </a:solidFill>
              </a:rPr>
              <a:t>Урок химии в 10 классе (Маргарита Анатольевна Григорьева, учитель химии высшей квалификационной категории).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6 ноября 2024 г. (среда) с 15:00 до 16:00 по московскому времени.</a:t>
            </a:r>
          </a:p>
          <a:p>
            <a:pPr lvl="0"/>
            <a:r>
              <a:rPr lang="ru-RU" sz="2000" dirty="0">
                <a:solidFill>
                  <a:srgbClr val="C00000"/>
                </a:solidFill>
              </a:rPr>
              <a:t>Урок биологии в 6 классе (Марина Игоревна Афанасьева, кандидат педагогических наук, учитель биологии первой квалификационной категории).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13 ноября 2024 г. (среда) с 15:00 до 16:00 по московскому времени.</a:t>
            </a:r>
          </a:p>
          <a:p>
            <a:pPr lvl="0"/>
            <a:r>
              <a:rPr lang="ru-RU" sz="2000" dirty="0">
                <a:solidFill>
                  <a:srgbClr val="C00000"/>
                </a:solidFill>
              </a:rPr>
              <a:t>Урок физики в 8 классе (Ксения Валерьевна Левинсон, кандидат педагогических наук, учитель физики высшей квалификационной категории).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20 ноября 2024 г. (среда) с 15:00 до 16:00 по московскому времени.</a:t>
            </a:r>
          </a:p>
          <a:p>
            <a:pPr lvl="0"/>
            <a:r>
              <a:rPr lang="ru-RU" sz="2000" dirty="0">
                <a:solidFill>
                  <a:srgbClr val="C00000"/>
                </a:solidFill>
              </a:rPr>
              <a:t>Урок русского языка в 5 классе (Марина Александровна </a:t>
            </a:r>
            <a:r>
              <a:rPr lang="ru-RU" sz="2000" dirty="0" err="1">
                <a:solidFill>
                  <a:srgbClr val="C00000"/>
                </a:solidFill>
              </a:rPr>
              <a:t>Касумян</a:t>
            </a:r>
            <a:r>
              <a:rPr lang="ru-RU" sz="2000" dirty="0">
                <a:solidFill>
                  <a:srgbClr val="C00000"/>
                </a:solidFill>
              </a:rPr>
              <a:t>, учитель русского языка высшей квалификационной категории).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4 декабря 2024 г. (среда) с 15:00 до 16:00 по московскому времени.</a:t>
            </a:r>
          </a:p>
          <a:p>
            <a:pPr lvl="0"/>
            <a:r>
              <a:rPr lang="ru-RU" sz="2000" dirty="0"/>
              <a:t>Урок геометрии в 8 классе (Татьяна Валентиновна </a:t>
            </a:r>
            <a:r>
              <a:rPr lang="ru-RU" sz="2000" dirty="0" err="1"/>
              <a:t>Коржеманова</a:t>
            </a:r>
            <a:r>
              <a:rPr lang="ru-RU" sz="2000" dirty="0"/>
              <a:t>, учитель математики первой квалификационной категории).</a:t>
            </a:r>
            <a:br>
              <a:rPr lang="ru-RU" sz="2000" dirty="0"/>
            </a:br>
            <a:r>
              <a:rPr lang="ru-RU" sz="2000" dirty="0"/>
              <a:t>11 декабря 2024 г. (среда) с 15:00 до 16:00 по московскому времени.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15E6ED-00D3-4428-89D0-9B74D7D9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96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15934</TotalTime>
  <Words>1156</Words>
  <Application>Microsoft Office PowerPoint</Application>
  <PresentationFormat>Широкоэкранный</PresentationFormat>
  <Paragraphs>121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Futura PT Demi</vt:lpstr>
      <vt:lpstr>Тема Office</vt:lpstr>
      <vt:lpstr>V «Методический акселератор» фирмы «1С»  </vt:lpstr>
      <vt:lpstr>Что такое «Методический акселератор»?</vt:lpstr>
      <vt:lpstr>Облачная система «1С:Образование»</vt:lpstr>
      <vt:lpstr>Основные возможности для обучения  в цифровой образовательной среде</vt:lpstr>
      <vt:lpstr>Сценарии организации учебного процесса  в системе «1С:Образование»</vt:lpstr>
      <vt:lpstr>Состав цифровой Библиотеки «1С:Образование»</vt:lpstr>
      <vt:lpstr>Презентация PowerPoint</vt:lpstr>
      <vt:lpstr>Проводим V Методический акселератор с ГБОУ Гимназией № 248 Санкт-Петербурга</vt:lpstr>
      <vt:lpstr>Расписание «Методического акселератора – 2024»</vt:lpstr>
      <vt:lpstr>Урок русского языка в 8 классе </vt:lpstr>
      <vt:lpstr>Учебные материалы по русскому языку в составе библиотеки «1С:Образование»</vt:lpstr>
      <vt:lpstr>Об уроке «Однородные члены предложения»</vt:lpstr>
      <vt:lpstr>Материалы для подготовки к ОГЭ и ЕГЭ</vt:lpstr>
      <vt:lpstr>Создание технологической карты урока в Конструкторе: преимущества</vt:lpstr>
      <vt:lpstr>Актуальная информация о системе «1С:Образование» – в  видеоматериалах на сайте!</vt:lpstr>
      <vt:lpstr>Как подключиться к системе «1С:Образование»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Monster Vision MAX</cp:lastModifiedBy>
  <cp:revision>405</cp:revision>
  <dcterms:created xsi:type="dcterms:W3CDTF">2018-08-08T13:50:28Z</dcterms:created>
  <dcterms:modified xsi:type="dcterms:W3CDTF">2024-12-04T11:39:13Z</dcterms:modified>
</cp:coreProperties>
</file>